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0" r:id="rId5"/>
    <p:sldId id="258" r:id="rId6"/>
    <p:sldId id="259" r:id="rId7"/>
    <p:sldId id="261" r:id="rId8"/>
    <p:sldId id="262" r:id="rId9"/>
    <p:sldId id="266" r:id="rId10"/>
    <p:sldId id="263" r:id="rId11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B3317B-17B0-4870-B6B8-F903639FFC83}" v="60" dt="2020-12-22T18:23:48.204"/>
    <p1510:client id="{5EDEBADC-67F8-42E6-B87D-44E6267F2CCA}" v="2109" dt="2020-10-14T18:50:51.259"/>
    <p1510:client id="{6A89C04A-B456-4299-B55A-279E044CE4A2}" v="7" dt="2020-10-10T17:13:29.363"/>
    <p1510:client id="{77F73524-DE3C-4C8E-8CA9-63698F200BFD}" v="716" dt="2020-10-11T15:29:27.698"/>
    <p1510:client id="{B3407670-FCD8-4D3F-BBB9-33DE0A9757D8}" v="75" dt="2020-07-22T09:27:59.496"/>
    <p1510:client id="{BC3FAC6E-4C2A-4004-BB4E-8C439C423761}" v="152" dt="2020-07-22T09:34:42.231"/>
    <p1510:client id="{BE7D82D5-1ED0-441E-90D0-A2D80080D864}" v="2" dt="2020-10-11T19:50:16.826"/>
    <p1510:client id="{E2B27ACF-AAA9-4E2F-AAAE-C75C27EE1377}" v="99" dt="2020-12-22T18:47:09.9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Зразок заголовка</a:t>
            </a:r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Зразок підзаголовка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5309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Зразок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П'ятий рівень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0887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Зразок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П'ятий рівень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1625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'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Зразок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П'ятий рівень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97034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Зразок тексту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01798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'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вмісту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Зразок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П'ятий рівень</a:t>
            </a:r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Зразок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П'ятий рівень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83087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Зразок тексту</a:t>
            </a:r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Зразок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П'ятий рівень</a:t>
            </a:r>
          </a:p>
        </p:txBody>
      </p:sp>
      <p:sp>
        <p:nvSpPr>
          <p:cNvPr id="5" name="Місце для тексту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Зразок тексту</a:t>
            </a:r>
          </a:p>
        </p:txBody>
      </p:sp>
      <p:sp>
        <p:nvSpPr>
          <p:cNvPr id="6" name="Місце для вмісту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Зразок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П'ятий рівень</a:t>
            </a:r>
          </a:p>
        </p:txBody>
      </p:sp>
      <p:sp>
        <p:nvSpPr>
          <p:cNvPr id="7" name="Місце для дати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8" name="Місце для нижнього колонтитула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55882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дати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4" name="Місце для нижнього колонтитула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91776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3" name="Місце для нижнього колонтитула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83607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Зразок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П'ятий рівень</a:t>
            </a:r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Зразок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0522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зображення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Зразок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77304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Зразок заголовка</a:t>
            </a:r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Зразок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П'ятий рівень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F0B57-8E6A-4005-9EDD-D258F6CC94AB}" type="datetimeFigureOut">
              <a:rPr lang="uk-UA" smtClean="0"/>
              <a:t>22.12.2020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18C70-803E-428A-BAB3-289BE172EF8D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8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8B26A0-4DFE-47D1-AAA1-BC3648498553}"/>
              </a:ext>
            </a:extLst>
          </p:cNvPr>
          <p:cNvSpPr>
            <a:spLocks noGrp="1"/>
          </p:cNvSpPr>
          <p:nvPr/>
        </p:nvSpPr>
        <p:spPr>
          <a:xfrm>
            <a:off x="788721" y="1265238"/>
            <a:ext cx="1065923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uk-UA" sz="5400" dirty="0">
                <a:ea typeface="+mn-lt"/>
                <a:cs typeface="+mn-lt"/>
              </a:rPr>
              <a:t>Обробка винятків</a:t>
            </a:r>
            <a:endParaRPr lang="uk-UA" dirty="0"/>
          </a:p>
        </p:txBody>
      </p:sp>
      <p:sp>
        <p:nvSpPr>
          <p:cNvPr id="5" name="Підзаголовок 2">
            <a:extLst>
              <a:ext uri="{FF2B5EF4-FFF2-40B4-BE49-F238E27FC236}">
                <a16:creationId xmlns:a16="http://schemas.microsoft.com/office/drawing/2014/main" id="{F550B749-C271-4F85-8C6E-A2E2E75B4D6C}"/>
              </a:ext>
            </a:extLst>
          </p:cNvPr>
          <p:cNvSpPr>
            <a:spLocks noGrp="1"/>
          </p:cNvSpPr>
          <p:nvPr/>
        </p:nvSpPr>
        <p:spPr>
          <a:xfrm>
            <a:off x="2207560" y="493264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uk-UA" sz="3200" dirty="0" err="1">
                <a:ea typeface="+mn-lt"/>
                <a:cs typeface="+mn-lt"/>
              </a:rPr>
              <a:t>Exception</a:t>
            </a:r>
            <a:r>
              <a:rPr lang="uk-UA" sz="3200" dirty="0">
                <a:ea typeface="+mn-lt"/>
                <a:cs typeface="+mn-lt"/>
              </a:rPr>
              <a:t> </a:t>
            </a:r>
            <a:r>
              <a:rPr lang="uk-UA" sz="3200" dirty="0" err="1">
                <a:ea typeface="+mn-lt"/>
                <a:cs typeface="+mn-lt"/>
              </a:rPr>
              <a:t>Handling</a:t>
            </a:r>
            <a:endParaRPr lang="uk-UA" dirty="0" err="1"/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1491E9B2-80B8-4FF3-B8A6-0F0179968569}"/>
              </a:ext>
            </a:extLst>
          </p:cNvPr>
          <p:cNvSpPr txBox="1"/>
          <p:nvPr/>
        </p:nvSpPr>
        <p:spPr>
          <a:xfrm>
            <a:off x="788843" y="936048"/>
            <a:ext cx="8241722" cy="58541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uk-UA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4">
                <a:solidFill>
                  <a:srgbClr val="404040"/>
                </a:solidFill>
                <a:latin typeface="Segoe UI,sans-serif"/>
              </a:rPr>
              <a:t>The C# Programming Language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024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3A58546-8836-42C8-823E-B0AF7C68F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446"/>
            <a:ext cx="10515600" cy="64232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Aft>
                <a:spcPts val="300"/>
              </a:spcAft>
              <a:buNone/>
            </a:pPr>
            <a:r>
              <a:rPr lang="uk-UA" sz="1500" dirty="0" err="1">
                <a:latin typeface="Calibri Light"/>
                <a:cs typeface="Calibri Light"/>
              </a:rPr>
              <a:t>Tasks</a:t>
            </a:r>
            <a:endParaRPr lang="en-US" sz="1500">
              <a:latin typeface="Calibri Light"/>
              <a:ea typeface="+mn-lt"/>
              <a:cs typeface="+mn-lt"/>
            </a:endParaRPr>
          </a:p>
          <a:p>
            <a:pPr marL="0" indent="0">
              <a:spcAft>
                <a:spcPts val="300"/>
              </a:spcAft>
              <a:buNone/>
            </a:pPr>
            <a:endParaRPr lang="uk-UA" sz="1500" dirty="0">
              <a:latin typeface="Calibri Ligh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Bef>
                <a:spcPts val="100"/>
              </a:spcBef>
              <a:spcAft>
                <a:spcPts val="300"/>
              </a:spcAft>
              <a:buNone/>
            </a:pPr>
            <a:r>
              <a:rPr lang="uk-UA" sz="1500" dirty="0">
                <a:latin typeface="Calibri Light"/>
                <a:cs typeface="Calibri Light"/>
              </a:rPr>
              <a:t>Task1</a:t>
            </a:r>
            <a:endParaRPr lang="en-US" sz="1500">
              <a:latin typeface="Calibri Light"/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ru" sz="1500" dirty="0" err="1">
                <a:latin typeface="Calibri Light"/>
                <a:cs typeface="Calibri Light"/>
              </a:rPr>
              <a:t>Використовуючи</a:t>
            </a:r>
            <a:r>
              <a:rPr lang="ru" sz="1500" dirty="0">
                <a:latin typeface="Calibri Light"/>
                <a:cs typeface="Calibri Light"/>
              </a:rPr>
              <a:t> </a:t>
            </a:r>
            <a:r>
              <a:rPr lang="ru" sz="1500" dirty="0" err="1">
                <a:latin typeface="Calibri Light"/>
                <a:cs typeface="Calibri Light"/>
              </a:rPr>
              <a:t>Visual</a:t>
            </a:r>
            <a:r>
              <a:rPr lang="ru" sz="1500" dirty="0">
                <a:latin typeface="Calibri Light"/>
                <a:cs typeface="Calibri Light"/>
              </a:rPr>
              <a:t> </a:t>
            </a:r>
            <a:r>
              <a:rPr lang="ru" sz="1500" dirty="0" err="1">
                <a:latin typeface="Calibri Light"/>
                <a:cs typeface="Calibri Light"/>
              </a:rPr>
              <a:t>Studio</a:t>
            </a:r>
            <a:r>
              <a:rPr lang="ru" sz="1500" dirty="0">
                <a:latin typeface="Calibri Light"/>
                <a:cs typeface="Calibri Light"/>
              </a:rPr>
              <a:t>, </a:t>
            </a:r>
            <a:r>
              <a:rPr lang="ru" sz="1500" dirty="0" err="1">
                <a:latin typeface="Calibri Light"/>
                <a:cs typeface="Calibri Light"/>
              </a:rPr>
              <a:t>створіть</a:t>
            </a:r>
            <a:r>
              <a:rPr lang="ru" sz="1500" dirty="0">
                <a:latin typeface="Calibri Light"/>
                <a:cs typeface="Calibri Light"/>
              </a:rPr>
              <a:t> проект за шаблоном </a:t>
            </a:r>
            <a:r>
              <a:rPr lang="ru" sz="1500" dirty="0" err="1">
                <a:latin typeface="Calibri Light"/>
                <a:cs typeface="Calibri Light"/>
              </a:rPr>
              <a:t>Console</a:t>
            </a:r>
            <a:r>
              <a:rPr lang="ru" sz="1500" dirty="0">
                <a:latin typeface="Calibri Light"/>
                <a:cs typeface="Calibri Light"/>
              </a:rPr>
              <a:t> </a:t>
            </a:r>
            <a:r>
              <a:rPr lang="ru" sz="1500" dirty="0" err="1">
                <a:latin typeface="Calibri Light"/>
                <a:cs typeface="Calibri Light"/>
              </a:rPr>
              <a:t>Application</a:t>
            </a:r>
            <a:r>
              <a:rPr lang="ru" sz="1500" dirty="0">
                <a:latin typeface="Calibri Light"/>
                <a:cs typeface="Calibri Light"/>
              </a:rPr>
              <a:t>, </a:t>
            </a:r>
            <a:r>
              <a:rPr lang="ru" sz="1500" dirty="0" err="1">
                <a:latin typeface="Calibri Light"/>
                <a:cs typeface="Calibri Light"/>
              </a:rPr>
              <a:t>назвіть</a:t>
            </a:r>
            <a:r>
              <a:rPr lang="ru" sz="1500" dirty="0">
                <a:latin typeface="Calibri Light"/>
                <a:cs typeface="Calibri Light"/>
              </a:rPr>
              <a:t> </a:t>
            </a:r>
            <a:r>
              <a:rPr lang="ru" sz="1500" dirty="0" err="1">
                <a:latin typeface="Calibri Light"/>
                <a:cs typeface="Calibri Light"/>
              </a:rPr>
              <a:t>його</a:t>
            </a:r>
            <a:r>
              <a:rPr lang="ru" sz="1500" dirty="0">
                <a:latin typeface="Calibri Light"/>
                <a:cs typeface="Calibri Light"/>
              </a:rPr>
              <a:t> Lesson023_Task1.</a:t>
            </a:r>
            <a:endParaRPr lang="en-US" sz="1500" dirty="0">
              <a:latin typeface="Calibri Light"/>
              <a:ea typeface="+mn-lt"/>
              <a:cs typeface="+mn-lt"/>
            </a:endParaRP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 err="1">
                <a:latin typeface="Calibri Light"/>
                <a:ea typeface="+mn-lt"/>
                <a:cs typeface="+mn-lt"/>
              </a:rPr>
              <a:t>Створіть</a:t>
            </a:r>
            <a:r>
              <a:rPr lang="ru" sz="1500" dirty="0">
                <a:latin typeface="Calibri Light"/>
                <a:ea typeface="+mn-lt"/>
                <a:cs typeface="+mn-lt"/>
              </a:rPr>
              <a:t>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програму</a:t>
            </a:r>
            <a:r>
              <a:rPr lang="ru" sz="1500" dirty="0">
                <a:latin typeface="Calibri Light"/>
                <a:ea typeface="+mn-lt"/>
                <a:cs typeface="+mn-lt"/>
              </a:rPr>
              <a:t>, яка буде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вносити</a:t>
            </a:r>
            <a:r>
              <a:rPr lang="ru" sz="1500" dirty="0">
                <a:latin typeface="Calibri Light"/>
                <a:ea typeface="+mn-lt"/>
                <a:cs typeface="+mn-lt"/>
              </a:rPr>
              <a:t>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інформацію</a:t>
            </a:r>
            <a:r>
              <a:rPr lang="ru" sz="1500" dirty="0">
                <a:latin typeface="Calibri Light"/>
                <a:ea typeface="+mn-lt"/>
                <a:cs typeface="+mn-lt"/>
              </a:rPr>
              <a:t> про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користувача</a:t>
            </a:r>
            <a:r>
              <a:rPr lang="ru" sz="1500" dirty="0">
                <a:latin typeface="Calibri Light"/>
                <a:ea typeface="+mn-lt"/>
                <a:cs typeface="+mn-lt"/>
              </a:rPr>
              <a:t>,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створіть</a:t>
            </a:r>
            <a:r>
              <a:rPr lang="ru" sz="1500" dirty="0">
                <a:latin typeface="Calibri Light"/>
                <a:ea typeface="+mn-lt"/>
                <a:cs typeface="+mn-lt"/>
              </a:rPr>
              <a:t>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клас</a:t>
            </a:r>
            <a:r>
              <a:rPr lang="ru" sz="1500" dirty="0">
                <a:latin typeface="Calibri Light"/>
                <a:ea typeface="+mn-lt"/>
                <a:cs typeface="+mn-lt"/>
              </a:rPr>
              <a:t>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User</a:t>
            </a:r>
            <a:r>
              <a:rPr lang="ru" sz="1500" dirty="0">
                <a:latin typeface="Calibri Light"/>
                <a:ea typeface="+mn-lt"/>
                <a:cs typeface="+mn-lt"/>
              </a:rPr>
              <a:t>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із</a:t>
            </a:r>
            <a:r>
              <a:rPr lang="ru" sz="1500" dirty="0">
                <a:latin typeface="Calibri Light"/>
                <a:ea typeface="+mn-lt"/>
                <a:cs typeface="+mn-lt"/>
              </a:rPr>
              <a:t>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наступними</a:t>
            </a:r>
            <a:r>
              <a:rPr lang="ru" sz="1500" dirty="0">
                <a:latin typeface="Calibri Light"/>
                <a:ea typeface="+mn-lt"/>
                <a:cs typeface="+mn-lt"/>
              </a:rPr>
              <a:t> полями: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firstName</a:t>
            </a:r>
            <a:r>
              <a:rPr lang="ru" sz="1500" dirty="0">
                <a:latin typeface="Calibri Light"/>
                <a:ea typeface="+mn-lt"/>
                <a:cs typeface="+mn-lt"/>
              </a:rPr>
              <a:t>,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lastName</a:t>
            </a:r>
            <a:r>
              <a:rPr lang="ru" sz="1500" dirty="0">
                <a:latin typeface="Calibri Light"/>
                <a:ea typeface="+mn-lt"/>
                <a:cs typeface="+mn-lt"/>
              </a:rPr>
              <a:t>, ,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middleName</a:t>
            </a:r>
            <a:r>
              <a:rPr lang="ru" sz="1500" dirty="0">
                <a:latin typeface="Calibri Light"/>
                <a:ea typeface="+mn-lt"/>
                <a:cs typeface="+mn-lt"/>
              </a:rPr>
              <a:t>,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age</a:t>
            </a:r>
            <a:r>
              <a:rPr lang="ru" sz="1500" dirty="0">
                <a:latin typeface="Calibri Light"/>
                <a:ea typeface="+mn-lt"/>
                <a:cs typeface="+mn-lt"/>
              </a:rPr>
              <a:t>,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gender</a:t>
            </a:r>
            <a:r>
              <a:rPr lang="ru" sz="1500" dirty="0">
                <a:latin typeface="Calibri Light"/>
                <a:ea typeface="+mn-lt"/>
                <a:cs typeface="+mn-lt"/>
              </a:rPr>
              <a:t>, </a:t>
            </a:r>
            <a:r>
              <a:rPr lang="ru" sz="1500" dirty="0" err="1">
                <a:latin typeface="Calibri Light"/>
                <a:ea typeface="+mn-lt"/>
                <a:cs typeface="Calibri"/>
              </a:rPr>
              <a:t>job</a:t>
            </a:r>
            <a:r>
              <a:rPr lang="ru" sz="1500" dirty="0">
                <a:latin typeface="Calibri Light"/>
                <a:ea typeface="+mn-lt"/>
                <a:cs typeface="+mn-lt"/>
              </a:rPr>
              <a:t>,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education</a:t>
            </a:r>
            <a:r>
              <a:rPr lang="ru" sz="1500" dirty="0">
                <a:latin typeface="Calibri Light"/>
                <a:ea typeface="+mn-lt"/>
                <a:cs typeface="+mn-lt"/>
              </a:rPr>
              <a:t>, 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maritalStatus</a:t>
            </a:r>
            <a:r>
              <a:rPr lang="ru" sz="1500" dirty="0">
                <a:latin typeface="Calibri Light"/>
                <a:ea typeface="+mn-lt"/>
                <a:cs typeface="+mn-lt"/>
              </a:rPr>
              <a:t>, для кожного поля повинна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існувати</a:t>
            </a:r>
            <a:r>
              <a:rPr lang="ru" sz="1500" dirty="0">
                <a:latin typeface="Calibri Light"/>
                <a:ea typeface="+mn-lt"/>
                <a:cs typeface="+mn-lt"/>
              </a:rPr>
              <a:t>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властивість</a:t>
            </a:r>
            <a:r>
              <a:rPr lang="ru" sz="1500" dirty="0">
                <a:latin typeface="Calibri Light"/>
                <a:ea typeface="+mn-lt"/>
                <a:cs typeface="+mn-lt"/>
              </a:rPr>
              <a:t> для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читанні</a:t>
            </a:r>
            <a:r>
              <a:rPr lang="ru" sz="1500" dirty="0">
                <a:latin typeface="Calibri Light"/>
                <a:ea typeface="+mn-lt"/>
                <a:cs typeface="+mn-lt"/>
              </a:rPr>
              <a:t> і для </a:t>
            </a:r>
            <a:r>
              <a:rPr lang="ru" sz="1500" dirty="0" err="1">
                <a:latin typeface="Calibri Light"/>
                <a:ea typeface="+mn-lt"/>
                <a:cs typeface="+mn-lt"/>
              </a:rPr>
              <a:t>запису</a:t>
            </a:r>
            <a:r>
              <a:rPr lang="ru" sz="1500" dirty="0">
                <a:latin typeface="Calibri Light"/>
                <a:ea typeface="+mn-lt"/>
                <a:cs typeface="+mn-lt"/>
              </a:rPr>
              <a:t>.</a:t>
            </a: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>
                <a:latin typeface="Calibri Light"/>
                <a:ea typeface="+mn-lt"/>
                <a:cs typeface="+mn-lt"/>
              </a:rPr>
              <a:t>Поля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firstName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lastName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age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gender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є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обовязкові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якщо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користувач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не вводить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інформацію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потрібно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викидати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виняток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із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відповідною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інформацією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 </a:t>
            </a:r>
            <a:endParaRPr lang="ru" sz="1500" dirty="0">
              <a:latin typeface="Calibri Light"/>
              <a:ea typeface="+mn-lt"/>
              <a:cs typeface="Calibri" panose="020F0502020204030204"/>
            </a:endParaRP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>
                <a:latin typeface="Calibri Light"/>
                <a:ea typeface="+mn-lt"/>
                <a:cs typeface="Calibri Light"/>
              </a:rPr>
              <a:t>Поля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firstName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lastName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middleName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повинні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 бути не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більше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ніж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 100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символів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і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починатись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із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великої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літери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 а 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job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education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повинні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 бути не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більше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ніж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 300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символів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</a:t>
            </a:r>
            <a:endParaRPr lang="ru" sz="1500" dirty="0">
              <a:latin typeface="Calibri Light"/>
              <a:cs typeface="Calibri" panose="020F0502020204030204"/>
            </a:endParaRP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>
                <a:latin typeface="Calibri Light"/>
                <a:ea typeface="+mn-lt"/>
                <a:cs typeface="Calibri Light"/>
              </a:rPr>
              <a:t>Поле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age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повинно бути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лише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додатнім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і не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більшим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ніж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120.</a:t>
            </a: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>
                <a:latin typeface="Calibri Light"/>
                <a:ea typeface="+mn-lt"/>
                <a:cs typeface="Calibri Light"/>
              </a:rPr>
              <a:t>Поля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gender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 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maritalStatus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повинні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співбадати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із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відповідним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enum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</a:t>
            </a: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 err="1">
                <a:latin typeface="Calibri Light"/>
                <a:ea typeface="+mn-lt"/>
                <a:cs typeface="Calibri Light"/>
              </a:rPr>
              <a:t>Якщо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будь яка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із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цих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умов не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збігається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необхідно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викидати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виняток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із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відповідним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повідомленням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</a:t>
            </a: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 err="1">
                <a:latin typeface="Calibri Light"/>
                <a:ea typeface="+mn-lt"/>
                <a:cs typeface="Calibri Light"/>
              </a:rPr>
              <a:t>Програма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повинна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надавати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можливість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вводити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інформацію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про юзера і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перевіряти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усі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умови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якщо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умова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не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коректна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викидається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виняток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 </a:t>
            </a: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 err="1">
                <a:latin typeface="Calibri Light"/>
                <a:ea typeface="+mn-lt"/>
                <a:cs typeface="Calibri Light"/>
              </a:rPr>
              <a:t>Після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чого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розділіть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усе на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окремі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методи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 </a:t>
            </a: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>
                <a:latin typeface="Calibri Light"/>
                <a:ea typeface="+mn-lt"/>
                <a:cs typeface="Calibri Light"/>
              </a:rPr>
              <a:t>У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методі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main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виловіть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усі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винятки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і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обробіть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їх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обробка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заключається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у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виводі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інформації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на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екран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Програма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повинна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працювати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до тих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пір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поки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користувач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невведе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правильно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повідомлення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</a:t>
            </a:r>
            <a:br>
              <a:rPr lang="ru" sz="1500" dirty="0">
                <a:latin typeface="Calibri Light"/>
                <a:ea typeface="+mn-lt"/>
                <a:cs typeface="Calibri Light"/>
              </a:rPr>
            </a:br>
            <a:endParaRPr lang="ru" sz="1500" dirty="0">
              <a:latin typeface="Calibri Light"/>
              <a:ea typeface="+mn-lt"/>
              <a:cs typeface="Calibri Light"/>
            </a:endParaRPr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 err="1">
                <a:latin typeface="Calibri Light"/>
                <a:ea typeface="+mn-lt"/>
                <a:cs typeface="Calibri Light"/>
              </a:rPr>
              <a:t>Також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якщо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користувач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ввів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замість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імені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 "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focus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pocus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"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програма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повинна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викидати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FocusPocusException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 яка не повинна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оброрблятись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тобто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повинна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припиняти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роботу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програми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 Але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необхідно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у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разі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помилки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чи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успішного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виклику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виводити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на консоль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інформацію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що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усі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сторонні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ресурси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були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закриті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 і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що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не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потрібно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хвилюватись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</a:t>
            </a:r>
            <a:endParaRPr lang="ru"/>
          </a:p>
          <a:p>
            <a:pPr marL="342900" indent="-342900">
              <a:spcBef>
                <a:spcPts val="0"/>
              </a:spcBef>
              <a:spcAft>
                <a:spcPts val="300"/>
              </a:spcAft>
              <a:buAutoNum type="arabicPeriod"/>
            </a:pPr>
            <a:r>
              <a:rPr lang="ru" sz="1500" dirty="0" err="1">
                <a:latin typeface="Calibri Light"/>
                <a:ea typeface="+mn-lt"/>
                <a:cs typeface="Calibri Light"/>
              </a:rPr>
              <a:t>Створіть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також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свій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виняток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ValidationException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із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властивістю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property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, у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блоці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catch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виловлюйте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саме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її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і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виводяте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усю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інформацію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про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неї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Замініть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усі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вище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згадані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помилки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під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час 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валідації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 на </a:t>
            </a:r>
            <a:r>
              <a:rPr lang="ru" sz="1500" dirty="0" err="1">
                <a:latin typeface="Calibri Light"/>
                <a:ea typeface="+mn-lt"/>
                <a:cs typeface="Calibri Light"/>
              </a:rPr>
              <a:t>ValidationException</a:t>
            </a:r>
            <a:r>
              <a:rPr lang="ru" sz="1500">
                <a:latin typeface="Calibri Light"/>
                <a:ea typeface="+mn-lt"/>
                <a:cs typeface="Calibri Light"/>
              </a:rPr>
              <a:t> і у property вкажіть </a:t>
            </a:r>
            <a:r>
              <a:rPr lang="ru" sz="1500" err="1">
                <a:latin typeface="Calibri Light"/>
                <a:ea typeface="+mn-lt"/>
                <a:cs typeface="Calibri Light"/>
              </a:rPr>
              <a:t>якого</a:t>
            </a:r>
            <a:r>
              <a:rPr lang="ru" sz="1500">
                <a:latin typeface="Calibri Light"/>
                <a:ea typeface="+mn-lt"/>
                <a:cs typeface="Calibri Light"/>
              </a:rPr>
              <a:t> поля </a:t>
            </a:r>
            <a:r>
              <a:rPr lang="ru" sz="1500" err="1">
                <a:latin typeface="Calibri Light"/>
                <a:ea typeface="+mn-lt"/>
                <a:cs typeface="Calibri Light"/>
              </a:rPr>
              <a:t>це</a:t>
            </a:r>
            <a:r>
              <a:rPr lang="ru" sz="1500">
                <a:latin typeface="Calibri Light"/>
                <a:ea typeface="+mn-lt"/>
                <a:cs typeface="Calibri Light"/>
              </a:rPr>
              <a:t> </a:t>
            </a:r>
            <a:r>
              <a:rPr lang="ru" sz="1500" err="1">
                <a:latin typeface="Calibri Light"/>
                <a:ea typeface="+mn-lt"/>
                <a:cs typeface="Calibri Light"/>
              </a:rPr>
              <a:t>стосується</a:t>
            </a:r>
            <a:r>
              <a:rPr lang="ru" sz="1500" dirty="0">
                <a:latin typeface="Calibri Light"/>
                <a:ea typeface="+mn-lt"/>
                <a:cs typeface="Calibri Light"/>
              </a:rPr>
              <a:t>.</a:t>
            </a:r>
          </a:p>
          <a:p>
            <a:pPr marL="0" indent="0">
              <a:spcAft>
                <a:spcPts val="300"/>
              </a:spcAft>
              <a:buNone/>
            </a:pPr>
            <a:endParaRPr lang="uk-UA" sz="1500" dirty="0">
              <a:latin typeface="Calibri Light"/>
              <a:ea typeface="+mn-lt"/>
              <a:cs typeface="+mn-lt"/>
            </a:endParaRPr>
          </a:p>
          <a:p>
            <a:pPr marL="0" indent="0">
              <a:spcAft>
                <a:spcPts val="300"/>
              </a:spcAft>
              <a:buNone/>
            </a:pPr>
            <a:endParaRPr lang="uk-UA" sz="1500" dirty="0">
              <a:latin typeface="Calibri Light"/>
              <a:cs typeface="Calibri" panose="020F0502020204030204"/>
            </a:endParaRPr>
          </a:p>
          <a:p>
            <a:pPr marL="0" indent="0">
              <a:spcAft>
                <a:spcPts val="300"/>
              </a:spcAft>
              <a:buNone/>
            </a:pPr>
            <a:endParaRPr lang="uk-UA" sz="1500" dirty="0">
              <a:latin typeface="Calibri Light"/>
              <a:cs typeface="Calibri" panose="020F0502020204030204"/>
            </a:endParaRPr>
          </a:p>
          <a:p>
            <a:pPr marL="0" indent="0">
              <a:spcAft>
                <a:spcPts val="300"/>
              </a:spcAft>
              <a:buNone/>
            </a:pPr>
            <a:endParaRPr lang="uk-UA" sz="1500" dirty="0">
              <a:latin typeface="Calibri Light"/>
              <a:cs typeface="Calibri" panose="020F0502020204030204"/>
            </a:endParaRPr>
          </a:p>
          <a:p>
            <a:pPr marL="0" indent="0">
              <a:buNone/>
            </a:pPr>
            <a:endParaRPr lang="uk-UA" sz="1500" dirty="0">
              <a:latin typeface="Calibri Light"/>
              <a:cs typeface="Calibri" panose="020F0502020204030204"/>
            </a:endParaRPr>
          </a:p>
          <a:p>
            <a:pPr marL="0" indent="0">
              <a:buNone/>
            </a:pPr>
            <a:endParaRPr lang="uk-UA" sz="1500" dirty="0">
              <a:latin typeface="Calibri Light"/>
              <a:cs typeface="Calibri" panose="020F0502020204030204"/>
            </a:endParaRPr>
          </a:p>
          <a:p>
            <a:pPr marL="0" indent="0">
              <a:buNone/>
            </a:pPr>
            <a:endParaRPr lang="uk-UA" sz="1500" dirty="0">
              <a:latin typeface="Calibri Light"/>
              <a:cs typeface="Calibri" panose="020F0502020204030204"/>
            </a:endParaRPr>
          </a:p>
          <a:p>
            <a:pPr marL="0" indent="0">
              <a:buNone/>
            </a:pPr>
            <a:endParaRPr lang="uk-UA" sz="1500" dirty="0">
              <a:latin typeface="Calibri Light"/>
              <a:cs typeface="Calibri" panose="020F0502020204030204"/>
            </a:endParaRPr>
          </a:p>
          <a:p>
            <a:pPr marL="0" indent="0">
              <a:buNone/>
            </a:pPr>
            <a:endParaRPr lang="uk-UA" sz="1500" dirty="0">
              <a:latin typeface="Calibri Light"/>
              <a:cs typeface="Calibri" panose="020F0502020204030204"/>
            </a:endParaRPr>
          </a:p>
          <a:p>
            <a:pPr marL="0" indent="0">
              <a:buNone/>
            </a:pPr>
            <a:endParaRPr lang="uk-UA" sz="1500" dirty="0">
              <a:latin typeface="Calibri Light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04450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244FFC-66B6-4D67-9485-10F9EDB3D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7063"/>
          </a:xfrm>
        </p:spPr>
        <p:txBody>
          <a:bodyPr/>
          <a:lstStyle/>
          <a:p>
            <a:r>
              <a:rPr lang="uk-UA" sz="3200" dirty="0">
                <a:latin typeface="Calibri"/>
                <a:ea typeface="+mj-lt"/>
                <a:cs typeface="+mj-lt"/>
              </a:rPr>
              <a:t>Винятки / </a:t>
            </a:r>
            <a:r>
              <a:rPr lang="uk-UA" sz="3200" dirty="0" err="1">
                <a:latin typeface="Calibri"/>
                <a:ea typeface="+mj-lt"/>
                <a:cs typeface="+mj-lt"/>
              </a:rPr>
              <a:t>Exceptions</a:t>
            </a:r>
            <a:endParaRPr lang="uk-UA" sz="3200" dirty="0" err="1">
              <a:latin typeface="Calibri"/>
              <a:cs typeface="Calibri Light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0BBB78B8-3D5E-4D6E-9D38-1750E0B65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7125"/>
            <a:ext cx="10515600" cy="50498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ea typeface="+mn-lt"/>
                <a:cs typeface="+mn-lt"/>
              </a:rPr>
              <a:t>Винятки -  це несподівані події, що переривають нормальну роботу програми, символізуючи про помилку. </a:t>
            </a:r>
            <a:endParaRPr lang="uk-UA" sz="2000" dirty="0">
              <a:cs typeface="Calibri"/>
            </a:endParaRP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3800BB74-40EE-4E6F-BC0F-D616AA912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5740" y="426004"/>
            <a:ext cx="536848" cy="507649"/>
          </a:xfrm>
          <a:prstGeom prst="rect">
            <a:avLst/>
          </a:prstGeom>
        </p:spPr>
      </p:pic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E19782C3-FAC0-4BED-B387-C6BD1AE28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0839" y="4479225"/>
            <a:ext cx="1854921" cy="1845629"/>
          </a:xfrm>
          <a:prstGeom prst="rect">
            <a:avLst/>
          </a:prstGeom>
        </p:spPr>
      </p:pic>
      <p:pic>
        <p:nvPicPr>
          <p:cNvPr id="4" name="Рисунок 7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DE66253C-AB82-436A-BCE3-C725CEE6D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058" y="4482790"/>
            <a:ext cx="1851103" cy="184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194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56B8BE-0C3A-470C-9F38-0E61B1B39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7473"/>
          </a:xfrm>
        </p:spPr>
        <p:txBody>
          <a:bodyPr>
            <a:normAutofit/>
          </a:bodyPr>
          <a:lstStyle/>
          <a:p>
            <a:r>
              <a:rPr lang="uk-UA" sz="3200">
                <a:latin typeface="Calibri"/>
                <a:cs typeface="Calibri"/>
              </a:rPr>
              <a:t>Винятки / Exceptions</a:t>
            </a:r>
            <a:endParaRPr lang="uk-UA" sz="3200">
              <a:ea typeface="+mj-lt"/>
              <a:cs typeface="+mj-lt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EC0F5553-BF57-497F-A41E-BD0E8ED09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6921"/>
            <a:ext cx="10515600" cy="50700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cs typeface="Calibri" panose="020F0502020204030204"/>
              </a:rPr>
              <a:t>Клас </a:t>
            </a:r>
            <a:r>
              <a:rPr lang="uk-UA" sz="2000" dirty="0" err="1">
                <a:solidFill>
                  <a:schemeClr val="accent1"/>
                </a:solidFill>
                <a:cs typeface="Calibri" panose="020F0502020204030204"/>
              </a:rPr>
              <a:t>Exception</a:t>
            </a:r>
            <a:r>
              <a:rPr lang="uk-UA" sz="2000" dirty="0">
                <a:solidFill>
                  <a:schemeClr val="accent1"/>
                </a:solidFill>
                <a:cs typeface="Calibri" panose="020F0502020204030204"/>
              </a:rPr>
              <a:t> </a:t>
            </a:r>
            <a:r>
              <a:rPr lang="uk-UA" sz="2000" dirty="0">
                <a:cs typeface="Calibri" panose="020F0502020204030204"/>
              </a:rPr>
              <a:t>є базовим типом для усіх винятків, створених вами або існуючих у c#.</a:t>
            </a:r>
          </a:p>
          <a:p>
            <a:pPr marL="0" indent="0">
              <a:buNone/>
            </a:pPr>
            <a:r>
              <a:rPr lang="uk-UA" sz="2000" dirty="0">
                <a:cs typeface="Calibri" panose="020F0502020204030204"/>
              </a:rPr>
              <a:t>Ви можете використовувати існуючі винятки, або створювати свої, для того, щоб повідомити про некоректне виконання програми (помилку). </a:t>
            </a:r>
          </a:p>
        </p:txBody>
      </p:sp>
      <p:pic>
        <p:nvPicPr>
          <p:cNvPr id="4" name="Рисунок 4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AAD2F3DD-7505-498F-8251-1751AB480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81" y="2892639"/>
            <a:ext cx="5273430" cy="26294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72C1911-A5D3-4F42-BC40-A9A939B84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5740" y="426004"/>
            <a:ext cx="536848" cy="507649"/>
          </a:xfrm>
          <a:prstGeom prst="rect">
            <a:avLst/>
          </a:prstGeom>
        </p:spPr>
      </p:pic>
      <p:pic>
        <p:nvPicPr>
          <p:cNvPr id="5" name="Рисунок 6">
            <a:extLst>
              <a:ext uri="{FF2B5EF4-FFF2-40B4-BE49-F238E27FC236}">
                <a16:creationId xmlns:a16="http://schemas.microsoft.com/office/drawing/2014/main" id="{67F868A4-51A5-4ACB-A179-12B641068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8741" y="4296007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560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00555B-8B59-42A9-B725-1E53EF44B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363"/>
          </a:xfrm>
        </p:spPr>
        <p:txBody>
          <a:bodyPr>
            <a:normAutofit/>
          </a:bodyPr>
          <a:lstStyle/>
          <a:p>
            <a:r>
              <a:rPr lang="uk-UA" sz="3200">
                <a:latin typeface="Calibri"/>
                <a:cs typeface="Calibri"/>
              </a:rPr>
              <a:t>Винятки / Exceptions</a:t>
            </a:r>
            <a:endParaRPr lang="uk-UA" sz="3200">
              <a:ea typeface="+mj-lt"/>
              <a:cs typeface="+mj-lt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153004A-0CA3-4E5C-88A1-8AA09502A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3325"/>
            <a:ext cx="10515600" cy="49736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uk-UA" sz="2000">
                <a:ea typeface="+mn-lt"/>
                <a:cs typeface="+mn-lt"/>
              </a:rPr>
              <a:t>Для створення власного винятку, потрібно наслідуватись від класу System.Exception</a:t>
            </a:r>
            <a:r>
              <a:rPr lang="uk-UA" sz="2000" dirty="0">
                <a:ea typeface="+mn-lt"/>
                <a:cs typeface="+mn-lt"/>
              </a:rPr>
              <a:t>.</a:t>
            </a:r>
            <a:endParaRPr lang="uk-UA" sz="2000" dirty="0">
              <a:cs typeface="Calibri"/>
            </a:endParaRPr>
          </a:p>
        </p:txBody>
      </p:sp>
      <p:pic>
        <p:nvPicPr>
          <p:cNvPr id="5" name="Рисунок 5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4CBAC578-910F-40B2-8630-1C71DF3F0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221" y="2323227"/>
            <a:ext cx="4495761" cy="2476882"/>
          </a:xfrm>
          <a:prstGeom prst="rect">
            <a:avLst/>
          </a:prstGeom>
        </p:spPr>
      </p:pic>
      <p:pic>
        <p:nvPicPr>
          <p:cNvPr id="4" name="Рисунок 5">
            <a:extLst>
              <a:ext uri="{FF2B5EF4-FFF2-40B4-BE49-F238E27FC236}">
                <a16:creationId xmlns:a16="http://schemas.microsoft.com/office/drawing/2014/main" id="{ED208F74-73D1-461C-8F4B-030B6130D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5740" y="426004"/>
            <a:ext cx="536848" cy="507649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01A5B3C3-68CE-4096-A873-7C1C8BE65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439" y="4852969"/>
            <a:ext cx="1542790" cy="1542790"/>
          </a:xfrm>
          <a:prstGeom prst="rect">
            <a:avLst/>
          </a:prstGeom>
        </p:spPr>
      </p:pic>
      <p:pic>
        <p:nvPicPr>
          <p:cNvPr id="7" name="Рисунок 7" descr="Зображення, що містить стіл, у приміщенні, сидить, дерев’яний&#10;&#10;Опис створено автоматично">
            <a:extLst>
              <a:ext uri="{FF2B5EF4-FFF2-40B4-BE49-F238E27FC236}">
                <a16:creationId xmlns:a16="http://schemas.microsoft.com/office/drawing/2014/main" id="{42862B92-4D98-445A-A84F-792BBD70BB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7177" y="5020441"/>
            <a:ext cx="1990493" cy="132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410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EF5B68-D789-464A-9980-88707AD77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363"/>
          </a:xfrm>
        </p:spPr>
        <p:txBody>
          <a:bodyPr/>
          <a:lstStyle/>
          <a:p>
            <a:r>
              <a:rPr lang="uk-UA" sz="3200" dirty="0">
                <a:latin typeface="Calibri"/>
                <a:ea typeface="+mj-lt"/>
                <a:cs typeface="+mj-lt"/>
              </a:rPr>
              <a:t>Обробка винятків </a:t>
            </a:r>
            <a:r>
              <a:rPr lang="uk-UA" sz="3200" dirty="0" err="1">
                <a:latin typeface="Calibri"/>
                <a:ea typeface="+mj-lt"/>
                <a:cs typeface="+mj-lt"/>
              </a:rPr>
              <a:t>try</a:t>
            </a:r>
            <a:r>
              <a:rPr lang="uk-UA" sz="3200" dirty="0">
                <a:latin typeface="Calibri"/>
                <a:ea typeface="+mj-lt"/>
                <a:cs typeface="+mj-lt"/>
              </a:rPr>
              <a:t>, </a:t>
            </a:r>
            <a:r>
              <a:rPr lang="uk-UA" sz="3200" dirty="0" err="1">
                <a:latin typeface="Calibri"/>
                <a:ea typeface="+mj-lt"/>
                <a:cs typeface="+mj-lt"/>
              </a:rPr>
              <a:t>catch</a:t>
            </a:r>
            <a:endParaRPr lang="uk-UA" sz="3200">
              <a:latin typeface="Calibri"/>
              <a:cs typeface="Calibri Light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9BF081B-2D3F-4433-83C0-A8E92F6A4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525"/>
            <a:ext cx="10515600" cy="50244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ea typeface="+mn-lt"/>
                <a:cs typeface="+mn-lt"/>
              </a:rPr>
              <a:t>Обробка виняткових ситуацій (помилок) в С # організовується за допомогою трьох ключових слів: </a:t>
            </a:r>
            <a:r>
              <a:rPr lang="uk-UA" sz="2000" dirty="0" err="1">
                <a:solidFill>
                  <a:schemeClr val="accent1"/>
                </a:solidFill>
                <a:ea typeface="+mn-lt"/>
                <a:cs typeface="+mn-lt"/>
              </a:rPr>
              <a:t>try</a:t>
            </a:r>
            <a:r>
              <a:rPr lang="uk-UA" sz="2000" dirty="0">
                <a:ea typeface="+mn-lt"/>
                <a:cs typeface="+mn-lt"/>
              </a:rPr>
              <a:t>, </a:t>
            </a:r>
            <a:r>
              <a:rPr lang="uk-UA" sz="2000" dirty="0" err="1">
                <a:solidFill>
                  <a:schemeClr val="accent1"/>
                </a:solidFill>
                <a:ea typeface="+mn-lt"/>
                <a:cs typeface="+mn-lt"/>
              </a:rPr>
              <a:t>catch</a:t>
            </a:r>
            <a:r>
              <a:rPr lang="uk-UA" sz="2000" dirty="0">
                <a:solidFill>
                  <a:schemeClr val="accent1"/>
                </a:solidFill>
                <a:ea typeface="+mn-lt"/>
                <a:cs typeface="+mn-lt"/>
              </a:rPr>
              <a:t> </a:t>
            </a:r>
            <a:r>
              <a:rPr lang="uk-UA" sz="2000" dirty="0">
                <a:ea typeface="+mn-lt"/>
                <a:cs typeface="+mn-lt"/>
              </a:rPr>
              <a:t>і </a:t>
            </a:r>
            <a:r>
              <a:rPr lang="uk-UA" sz="2000" dirty="0" err="1">
                <a:solidFill>
                  <a:schemeClr val="accent1"/>
                </a:solidFill>
                <a:ea typeface="+mn-lt"/>
                <a:cs typeface="+mn-lt"/>
              </a:rPr>
              <a:t>finally</a:t>
            </a:r>
            <a:endParaRPr lang="uk-UA" sz="2000" dirty="0">
              <a:solidFill>
                <a:schemeClr val="accent1"/>
              </a:solidFill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E1DBA3-B409-4EE9-81AD-EEB0DDB3DBD8}"/>
              </a:ext>
            </a:extLst>
          </p:cNvPr>
          <p:cNvSpPr txBox="1"/>
          <p:nvPr/>
        </p:nvSpPr>
        <p:spPr>
          <a:xfrm>
            <a:off x="5142654" y="2676237"/>
            <a:ext cx="52324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Конструкція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try</a:t>
            </a:r>
            <a:r>
              <a:rPr lang="en-US" dirty="0"/>
              <a:t>-</a:t>
            </a:r>
            <a:r>
              <a:rPr lang="en-US" dirty="0">
                <a:solidFill>
                  <a:schemeClr val="accent1"/>
                </a:solidFill>
              </a:rPr>
              <a:t>catch </a:t>
            </a:r>
            <a:r>
              <a:rPr lang="en-US" dirty="0" err="1"/>
              <a:t>дозволяє</a:t>
            </a:r>
            <a:r>
              <a:rPr lang="en-US" dirty="0"/>
              <a:t> </a:t>
            </a:r>
            <a:r>
              <a:rPr lang="en-US" dirty="0" err="1"/>
              <a:t>виділити</a:t>
            </a:r>
            <a:endParaRPr lang="en-US">
              <a:cs typeface="Calibri"/>
            </a:endParaRPr>
          </a:p>
          <a:p>
            <a:r>
              <a:rPr lang="en-US" dirty="0" err="1"/>
              <a:t>небезпечні</a:t>
            </a:r>
            <a:r>
              <a:rPr lang="en-US" dirty="0"/>
              <a:t> </a:t>
            </a:r>
            <a:r>
              <a:rPr lang="en-US" dirty="0" err="1"/>
              <a:t>ділянки</a:t>
            </a:r>
            <a:r>
              <a:rPr lang="en-US" dirty="0"/>
              <a:t> </a:t>
            </a:r>
            <a:r>
              <a:rPr lang="en-US" dirty="0" err="1"/>
              <a:t>коду</a:t>
            </a:r>
            <a:r>
              <a:rPr lang="en-US" dirty="0"/>
              <a:t>, в </a:t>
            </a:r>
            <a:r>
              <a:rPr lang="en-US" dirty="0" err="1"/>
              <a:t>яких</a:t>
            </a:r>
            <a:r>
              <a:rPr lang="en-US" dirty="0"/>
              <a:t> </a:t>
            </a:r>
            <a:r>
              <a:rPr lang="en-US" dirty="0" err="1"/>
              <a:t>можуть</a:t>
            </a:r>
            <a:endParaRPr lang="en-US">
              <a:cs typeface="Calibri"/>
            </a:endParaRPr>
          </a:p>
          <a:p>
            <a:r>
              <a:rPr lang="en-US" dirty="0" err="1"/>
              <a:t>виникати</a:t>
            </a:r>
            <a:r>
              <a:rPr lang="en-US" dirty="0"/>
              <a:t> </a:t>
            </a:r>
            <a:r>
              <a:rPr lang="en-US" dirty="0" err="1"/>
              <a:t>винятки</a:t>
            </a:r>
            <a:r>
              <a:rPr lang="en-US" dirty="0"/>
              <a:t>, і </a:t>
            </a:r>
            <a:r>
              <a:rPr lang="en-US" dirty="0" err="1"/>
              <a:t>надає</a:t>
            </a:r>
            <a:r>
              <a:rPr lang="en-US" dirty="0"/>
              <a:t> </a:t>
            </a:r>
            <a:r>
              <a:rPr lang="en-US" dirty="0" err="1"/>
              <a:t>код</a:t>
            </a:r>
            <a:endParaRPr lang="en-US" dirty="0">
              <a:cs typeface="Calibri"/>
            </a:endParaRPr>
          </a:p>
          <a:p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їх</a:t>
            </a:r>
            <a:r>
              <a:rPr lang="en-US" dirty="0"/>
              <a:t> </a:t>
            </a:r>
            <a:r>
              <a:rPr lang="en-US" dirty="0" err="1"/>
              <a:t>обробки</a:t>
            </a:r>
            <a:r>
              <a:rPr lang="en-US" dirty="0"/>
              <a:t>, </a:t>
            </a:r>
            <a:r>
              <a:rPr lang="en-US" dirty="0" err="1"/>
              <a:t>якщо</a:t>
            </a:r>
            <a:r>
              <a:rPr lang="en-US" dirty="0"/>
              <a:t> </a:t>
            </a:r>
            <a:r>
              <a:rPr lang="en-US" dirty="0" err="1"/>
              <a:t>вони</a:t>
            </a:r>
            <a:r>
              <a:rPr lang="en-US" dirty="0"/>
              <a:t> </a:t>
            </a:r>
            <a:r>
              <a:rPr lang="en-US" dirty="0" err="1"/>
              <a:t>відбуваються</a:t>
            </a:r>
            <a:r>
              <a:rPr lang="en-US" dirty="0"/>
              <a:t>.</a:t>
            </a:r>
            <a:endParaRPr lang="en-US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B9480-E41A-47B8-A72A-18ED4B654B23}"/>
              </a:ext>
            </a:extLst>
          </p:cNvPr>
          <p:cNvSpPr txBox="1"/>
          <p:nvPr/>
        </p:nvSpPr>
        <p:spPr>
          <a:xfrm>
            <a:off x="808759" y="1885950"/>
            <a:ext cx="91186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 err="1"/>
              <a:t>Якщо</a:t>
            </a:r>
            <a:r>
              <a:rPr lang="en-US" sz="2000" dirty="0"/>
              <a:t> в </a:t>
            </a:r>
            <a:r>
              <a:rPr lang="en-US" sz="2000" dirty="0" err="1"/>
              <a:t>конструкції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1"/>
                </a:solidFill>
              </a:rPr>
              <a:t>try </a:t>
            </a:r>
            <a:r>
              <a:rPr lang="en-US" sz="2000" dirty="0" err="1"/>
              <a:t>виникає</a:t>
            </a:r>
            <a:r>
              <a:rPr lang="en-US" sz="2000" dirty="0"/>
              <a:t> </a:t>
            </a:r>
            <a:r>
              <a:rPr lang="en-US" sz="2000" dirty="0" err="1"/>
              <a:t>виняток</a:t>
            </a:r>
            <a:r>
              <a:rPr lang="en-US" sz="2000" dirty="0"/>
              <a:t>, </a:t>
            </a:r>
            <a:r>
              <a:rPr lang="en-US" sz="2000" dirty="0" err="1"/>
              <a:t>то</a:t>
            </a:r>
            <a:r>
              <a:rPr lang="en-US" sz="2000" dirty="0"/>
              <a:t> </a:t>
            </a:r>
            <a:r>
              <a:rPr lang="en-US" sz="2000" dirty="0" err="1"/>
              <a:t>виконується</a:t>
            </a:r>
            <a:r>
              <a:rPr lang="en-US" sz="2000" dirty="0"/>
              <a:t> </a:t>
            </a:r>
            <a:r>
              <a:rPr lang="en-US" sz="2000" dirty="0" err="1"/>
              <a:t>конструкція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1"/>
                </a:solidFill>
              </a:rPr>
              <a:t>catch</a:t>
            </a:r>
            <a:r>
              <a:rPr lang="en-US" sz="2000" dirty="0"/>
              <a:t>.</a:t>
            </a:r>
            <a:endParaRPr lang="uk-UA" sz="2000">
              <a:cs typeface="Calibri"/>
            </a:endParaRPr>
          </a:p>
        </p:txBody>
      </p:sp>
      <p:pic>
        <p:nvPicPr>
          <p:cNvPr id="8" name="Рисунок 8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5A366415-D8B6-4FA5-984A-FED3D620A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468" y="2679904"/>
            <a:ext cx="3150177" cy="3117442"/>
          </a:xfrm>
          <a:prstGeom prst="rect">
            <a:avLst/>
          </a:prstGeom>
        </p:spPr>
      </p:pic>
      <p:pic>
        <p:nvPicPr>
          <p:cNvPr id="4" name="Рисунок 6" descr="Зображення, що містить малювання&#10;&#10;Опис створено автоматично">
            <a:extLst>
              <a:ext uri="{FF2B5EF4-FFF2-40B4-BE49-F238E27FC236}">
                <a16:creationId xmlns:a16="http://schemas.microsoft.com/office/drawing/2014/main" id="{F95D8150-66A4-485F-A184-B4231F05D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5855" y="363599"/>
            <a:ext cx="616406" cy="554298"/>
          </a:xfrm>
          <a:prstGeom prst="rect">
            <a:avLst/>
          </a:prstGeom>
        </p:spPr>
      </p:pic>
      <p:pic>
        <p:nvPicPr>
          <p:cNvPr id="7" name="Рисунок 9">
            <a:extLst>
              <a:ext uri="{FF2B5EF4-FFF2-40B4-BE49-F238E27FC236}">
                <a16:creationId xmlns:a16="http://schemas.microsoft.com/office/drawing/2014/main" id="{0954F414-1C56-4984-A597-8CE2EA665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9569" y="3535141"/>
            <a:ext cx="1476483" cy="288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865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DE986E-6577-4037-B7D8-42F6CB4E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8963"/>
          </a:xfrm>
        </p:spPr>
        <p:txBody>
          <a:bodyPr>
            <a:normAutofit/>
          </a:bodyPr>
          <a:lstStyle/>
          <a:p>
            <a:r>
              <a:rPr lang="uk-UA" sz="3200" dirty="0">
                <a:latin typeface="Calibri"/>
                <a:cs typeface="Calibri"/>
              </a:rPr>
              <a:t>Створення винятків</a:t>
            </a:r>
            <a:endParaRPr lang="uk-UA" sz="3200" dirty="0">
              <a:latin typeface="Calibri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9BBFA0-A8A5-43BF-8A02-F686B41116A7}"/>
              </a:ext>
            </a:extLst>
          </p:cNvPr>
          <p:cNvSpPr txBox="1"/>
          <p:nvPr/>
        </p:nvSpPr>
        <p:spPr>
          <a:xfrm>
            <a:off x="883805" y="1159741"/>
            <a:ext cx="68199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Ключове</a:t>
            </a:r>
            <a:r>
              <a:rPr lang="en-US" dirty="0"/>
              <a:t> </a:t>
            </a:r>
            <a:r>
              <a:rPr lang="en-US" dirty="0" err="1"/>
              <a:t>слово</a:t>
            </a:r>
            <a:r>
              <a:rPr lang="en-US" dirty="0"/>
              <a:t> throw - </a:t>
            </a:r>
            <a:r>
              <a:rPr lang="en-US" dirty="0" err="1"/>
              <a:t>створює</a:t>
            </a:r>
            <a:r>
              <a:rPr lang="en-US" dirty="0"/>
              <a:t> </a:t>
            </a:r>
            <a:r>
              <a:rPr lang="en-US" dirty="0" err="1"/>
              <a:t>виняток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</p:txBody>
      </p:sp>
      <p:pic>
        <p:nvPicPr>
          <p:cNvPr id="8" name="Рисунок 8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86EE81DA-D1DF-4204-A58A-275D3647BA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4353" y="2270393"/>
            <a:ext cx="5867400" cy="2314575"/>
          </a:xfrm>
        </p:spPr>
      </p:pic>
      <p:pic>
        <p:nvPicPr>
          <p:cNvPr id="3" name="Рисунок 6" descr="Зображення, що містить малювання&#10;&#10;Опис створено автоматично">
            <a:extLst>
              <a:ext uri="{FF2B5EF4-FFF2-40B4-BE49-F238E27FC236}">
                <a16:creationId xmlns:a16="http://schemas.microsoft.com/office/drawing/2014/main" id="{676560E0-9A4C-4C08-B936-A56EEEC62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5855" y="363599"/>
            <a:ext cx="616406" cy="554298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D62044F9-D6AB-4BAA-B130-11637722C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1546" y="4225054"/>
            <a:ext cx="1860396" cy="1985574"/>
          </a:xfrm>
          <a:prstGeom prst="rect">
            <a:avLst/>
          </a:prstGeom>
        </p:spPr>
      </p:pic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1594494F-B8E3-4076-8036-A2D0E21667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059" y="4653311"/>
            <a:ext cx="27432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2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541EA7-EC74-4CC7-BEBF-4489970A9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0863"/>
          </a:xfrm>
        </p:spPr>
        <p:txBody>
          <a:bodyPr>
            <a:normAutofit/>
          </a:bodyPr>
          <a:lstStyle/>
          <a:p>
            <a:r>
              <a:rPr lang="uk-UA" sz="3200" dirty="0">
                <a:latin typeface="Calibri"/>
                <a:cs typeface="Calibri"/>
              </a:rPr>
              <a:t>Обробка винятків</a:t>
            </a:r>
            <a:endParaRPr lang="uk-UA" sz="3200">
              <a:latin typeface="Calibri"/>
              <a:ea typeface="+mj-lt"/>
              <a:cs typeface="+mj-lt"/>
            </a:endParaRP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395B22A-CD41-42CD-B6DF-75682C1CC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6325"/>
            <a:ext cx="10515600" cy="51006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ea typeface="+mn-lt"/>
                <a:cs typeface="+mn-lt"/>
              </a:rPr>
              <a:t>Блок </a:t>
            </a:r>
            <a:r>
              <a:rPr lang="uk-UA" sz="2000" dirty="0">
                <a:solidFill>
                  <a:schemeClr val="accent1"/>
                </a:solidFill>
                <a:ea typeface="+mn-lt"/>
                <a:cs typeface="+mn-lt"/>
              </a:rPr>
              <a:t>finally </a:t>
            </a:r>
            <a:r>
              <a:rPr lang="uk-UA" sz="2000" dirty="0">
                <a:ea typeface="+mn-lt"/>
                <a:cs typeface="+mn-lt"/>
              </a:rPr>
              <a:t>використовується найчастіше для повернення налаштувань в первісне положення, </a:t>
            </a:r>
            <a:r>
              <a:rPr lang="uk-UA" sz="2000">
                <a:ea typeface="+mn-lt"/>
                <a:cs typeface="+mn-lt"/>
              </a:rPr>
              <a:t>для закриття різних відкритих зєднань.</a:t>
            </a:r>
            <a:endParaRPr lang="uk-UA" sz="20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uk-UA" sz="2000">
                <a:ea typeface="+mn-lt"/>
                <a:cs typeface="+mn-lt"/>
              </a:rPr>
              <a:t>Блок </a:t>
            </a:r>
            <a:r>
              <a:rPr lang="uk-UA" sz="2000">
                <a:solidFill>
                  <a:schemeClr val="accent1"/>
                </a:solidFill>
                <a:ea typeface="+mn-lt"/>
                <a:cs typeface="+mn-lt"/>
              </a:rPr>
              <a:t>finally </a:t>
            </a:r>
            <a:r>
              <a:rPr lang="uk-UA" sz="2000">
                <a:ea typeface="+mn-lt"/>
                <a:cs typeface="+mn-lt"/>
              </a:rPr>
              <a:t>виконується завжди </a:t>
            </a:r>
            <a:r>
              <a:rPr lang="uk-UA" sz="2000">
                <a:solidFill>
                  <a:srgbClr val="000000"/>
                </a:solidFill>
                <a:ea typeface="+mn-lt"/>
                <a:cs typeface="+mn-lt"/>
              </a:rPr>
              <a:t>і</a:t>
            </a:r>
            <a:r>
              <a:rPr lang="uk-UA" sz="2000">
                <a:ea typeface="+mn-lt"/>
                <a:cs typeface="+mn-lt"/>
              </a:rPr>
              <a:t> є не обов'язковим.</a:t>
            </a:r>
            <a:endParaRPr lang="uk-UA" sz="200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761390-B39E-45AA-9738-AD5FF95E2D7A}"/>
              </a:ext>
            </a:extLst>
          </p:cNvPr>
          <p:cNvSpPr txBox="1"/>
          <p:nvPr/>
        </p:nvSpPr>
        <p:spPr>
          <a:xfrm>
            <a:off x="1434404" y="5554075"/>
            <a:ext cx="95758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finally - </a:t>
            </a:r>
            <a:r>
              <a:rPr lang="en-US" sz="1600" dirty="0" err="1">
                <a:solidFill>
                  <a:srgbClr val="FF0000"/>
                </a:solidFill>
              </a:rPr>
              <a:t>не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спрацьовує</a:t>
            </a:r>
            <a:r>
              <a:rPr lang="en-US" sz="1600" dirty="0">
                <a:solidFill>
                  <a:srgbClr val="FF0000"/>
                </a:solidFill>
              </a:rPr>
              <a:t> в </a:t>
            </a:r>
            <a:r>
              <a:rPr lang="en-US" sz="1600" dirty="0" err="1">
                <a:solidFill>
                  <a:srgbClr val="FF0000"/>
                </a:solidFill>
              </a:rPr>
              <a:t>разі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виникнення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виключення</a:t>
            </a:r>
            <a:r>
              <a:rPr lang="en-US" sz="1600" dirty="0">
                <a:solidFill>
                  <a:srgbClr val="FF0000"/>
                </a:solidFill>
              </a:rPr>
              <a:t> </a:t>
            </a:r>
            <a:r>
              <a:rPr lang="en-US" sz="1600" dirty="0" err="1">
                <a:solidFill>
                  <a:srgbClr val="FF0000"/>
                </a:solidFill>
              </a:rPr>
              <a:t>StackOverflowException</a:t>
            </a:r>
            <a:r>
              <a:rPr lang="en-US" sz="1600" dirty="0">
                <a:solidFill>
                  <a:srgbClr val="FF0000"/>
                </a:solidFill>
              </a:rPr>
              <a:t>.</a:t>
            </a:r>
            <a:endParaRPr lang="uk-UA" sz="1600">
              <a:solidFill>
                <a:srgbClr val="FF0000"/>
              </a:solidFill>
              <a:cs typeface="Calibri"/>
            </a:endParaRPr>
          </a:p>
          <a:p>
            <a:r>
              <a:rPr lang="en-US" sz="1600" dirty="0">
                <a:solidFill>
                  <a:srgbClr val="FF0000"/>
                </a:solidFill>
              </a:rPr>
              <a:t>finally - </a:t>
            </a:r>
            <a:r>
              <a:rPr lang="en-US" sz="1600" dirty="0" err="1">
                <a:solidFill>
                  <a:srgbClr val="FF0000"/>
                </a:solidFill>
              </a:rPr>
              <a:t>не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спрацьовує</a:t>
            </a:r>
            <a:r>
              <a:rPr lang="en-US" sz="1600" dirty="0">
                <a:solidFill>
                  <a:srgbClr val="FF0000"/>
                </a:solidFill>
              </a:rPr>
              <a:t>, </a:t>
            </a:r>
            <a:r>
              <a:rPr lang="en-US" sz="1600" dirty="0" err="1">
                <a:solidFill>
                  <a:srgbClr val="FF0000"/>
                </a:solidFill>
              </a:rPr>
              <a:t>якщо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не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завершується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робота</a:t>
            </a:r>
            <a:r>
              <a:rPr lang="en-US" sz="1600" dirty="0">
                <a:solidFill>
                  <a:srgbClr val="FF0000"/>
                </a:solidFill>
              </a:rPr>
              <a:t> </a:t>
            </a:r>
            <a:r>
              <a:rPr lang="en-US" sz="1600" dirty="0" err="1">
                <a:solidFill>
                  <a:srgbClr val="FF0000"/>
                </a:solidFill>
              </a:rPr>
              <a:t>блоку</a:t>
            </a:r>
            <a:r>
              <a:rPr lang="en-US" sz="1600" dirty="0">
                <a:solidFill>
                  <a:srgbClr val="FF0000"/>
                </a:solidFill>
              </a:rPr>
              <a:t> catch.</a:t>
            </a:r>
            <a:endParaRPr lang="en-US" sz="1600">
              <a:solidFill>
                <a:srgbClr val="FF0000"/>
              </a:solidFill>
              <a:cs typeface="Calibri"/>
            </a:endParaRPr>
          </a:p>
        </p:txBody>
      </p:sp>
      <p:pic>
        <p:nvPicPr>
          <p:cNvPr id="6" name="Рисунок 6" descr="Зображення, що містить знак, малювання&#10;&#10;Опис створено автоматично">
            <a:extLst>
              <a:ext uri="{FF2B5EF4-FFF2-40B4-BE49-F238E27FC236}">
                <a16:creationId xmlns:a16="http://schemas.microsoft.com/office/drawing/2014/main" id="{4E8754D9-8902-4008-AC72-B92BC587C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3" y="5562057"/>
            <a:ext cx="560932" cy="495170"/>
          </a:xfrm>
          <a:prstGeom prst="rect">
            <a:avLst/>
          </a:prstGeom>
        </p:spPr>
      </p:pic>
      <p:pic>
        <p:nvPicPr>
          <p:cNvPr id="4" name="Рисунок 6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430102BA-7079-43BB-9A07-448375F76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2464" y="2380282"/>
            <a:ext cx="3570051" cy="2364947"/>
          </a:xfrm>
          <a:prstGeom prst="rect">
            <a:avLst/>
          </a:prstGeom>
        </p:spPr>
      </p:pic>
      <p:pic>
        <p:nvPicPr>
          <p:cNvPr id="8" name="Рисунок 6" descr="Зображення, що містить малювання&#10;&#10;Опис створено автоматично">
            <a:extLst>
              <a:ext uri="{FF2B5EF4-FFF2-40B4-BE49-F238E27FC236}">
                <a16:creationId xmlns:a16="http://schemas.microsoft.com/office/drawing/2014/main" id="{67BB56B0-DE3A-4432-937D-8431CCEC0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5855" y="363599"/>
            <a:ext cx="616406" cy="554298"/>
          </a:xfrm>
          <a:prstGeom prst="rect">
            <a:avLst/>
          </a:prstGeom>
        </p:spPr>
      </p:pic>
      <p:pic>
        <p:nvPicPr>
          <p:cNvPr id="7" name="Рисунок 8">
            <a:extLst>
              <a:ext uri="{FF2B5EF4-FFF2-40B4-BE49-F238E27FC236}">
                <a16:creationId xmlns:a16="http://schemas.microsoft.com/office/drawing/2014/main" id="{1BA37D73-3E59-4EC0-9E7D-99F7CACFE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4666" y="4841819"/>
            <a:ext cx="2899775" cy="144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76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644EF1-D00B-418F-940E-FFF36B579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8963"/>
          </a:xfrm>
        </p:spPr>
        <p:txBody>
          <a:bodyPr>
            <a:normAutofit/>
          </a:bodyPr>
          <a:lstStyle/>
          <a:p>
            <a:r>
              <a:rPr lang="uk-UA" sz="3200" dirty="0">
                <a:latin typeface="Calibri"/>
                <a:cs typeface="Calibri"/>
              </a:rPr>
              <a:t>Обробка винятків</a:t>
            </a:r>
            <a:endParaRPr lang="uk-UA" sz="3200">
              <a:latin typeface="Calibri"/>
              <a:ea typeface="+mj-lt"/>
              <a:cs typeface="+mj-lt"/>
            </a:endParaRPr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017399F6-0A7C-457B-A777-032E7288C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1603" y="1715836"/>
            <a:ext cx="6388004" cy="3054427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89747F-0FB8-42ED-9EE6-2F76ED52B5C3}"/>
              </a:ext>
            </a:extLst>
          </p:cNvPr>
          <p:cNvSpPr txBox="1"/>
          <p:nvPr/>
        </p:nvSpPr>
        <p:spPr>
          <a:xfrm>
            <a:off x="836309" y="953311"/>
            <a:ext cx="108839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Кілька</a:t>
            </a:r>
            <a:r>
              <a:rPr lang="en-US" dirty="0"/>
              <a:t> </a:t>
            </a:r>
            <a:r>
              <a:rPr lang="en-US" dirty="0" err="1"/>
              <a:t>конструкцій</a:t>
            </a:r>
            <a:r>
              <a:rPr lang="en-US" dirty="0"/>
              <a:t> catch </a:t>
            </a:r>
            <a:r>
              <a:rPr lang="en-US" dirty="0" err="1"/>
              <a:t>використовується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відлову</a:t>
            </a:r>
            <a:r>
              <a:rPr lang="en-US" dirty="0"/>
              <a:t> </a:t>
            </a:r>
            <a:r>
              <a:rPr lang="en-US" dirty="0" err="1"/>
              <a:t>декількох</a:t>
            </a:r>
            <a:r>
              <a:rPr lang="en-US" dirty="0"/>
              <a:t> </a:t>
            </a:r>
            <a:r>
              <a:rPr lang="en-US" dirty="0" err="1"/>
              <a:t>видів</a:t>
            </a:r>
            <a:r>
              <a:rPr lang="en-US" dirty="0"/>
              <a:t> </a:t>
            </a:r>
            <a:r>
              <a:rPr lang="en-US" dirty="0" err="1"/>
              <a:t>помилок</a:t>
            </a:r>
            <a:r>
              <a:rPr lang="en-US" dirty="0"/>
              <a:t>.</a:t>
            </a:r>
            <a:endParaRPr lang="uk-UA"/>
          </a:p>
        </p:txBody>
      </p:sp>
      <p:pic>
        <p:nvPicPr>
          <p:cNvPr id="3" name="Рисунок 6" descr="Зображення, що містить малювання&#10;&#10;Опис створено автоматично">
            <a:extLst>
              <a:ext uri="{FF2B5EF4-FFF2-40B4-BE49-F238E27FC236}">
                <a16:creationId xmlns:a16="http://schemas.microsoft.com/office/drawing/2014/main" id="{1A73E54B-0CB9-45AB-BAA6-88FD4723A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5855" y="363599"/>
            <a:ext cx="616406" cy="554298"/>
          </a:xfrm>
          <a:prstGeom prst="rect">
            <a:avLst/>
          </a:prstGeom>
        </p:spPr>
      </p:pic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BD93A3E4-1843-4087-BB77-7D17B45A6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5912" y="4890449"/>
            <a:ext cx="2743200" cy="1537590"/>
          </a:xfrm>
          <a:prstGeom prst="rect">
            <a:avLst/>
          </a:prstGeom>
        </p:spPr>
      </p:pic>
      <p:pic>
        <p:nvPicPr>
          <p:cNvPr id="7" name="Рисунок 7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BDC989F2-7AE8-4257-BFE4-00503D84A4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058" y="5175690"/>
            <a:ext cx="2259981" cy="125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136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735BFE-4A74-4C53-88D2-15FA79217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4447"/>
          </a:xfrm>
        </p:spPr>
        <p:txBody>
          <a:bodyPr/>
          <a:lstStyle/>
          <a:p>
            <a:r>
              <a:rPr lang="uk-UA" sz="3200" dirty="0">
                <a:latin typeface="Calibri"/>
                <a:cs typeface="Calibri"/>
              </a:rPr>
              <a:t>Приклади / </a:t>
            </a:r>
            <a:r>
              <a:rPr lang="uk-UA" sz="3200" dirty="0" err="1">
                <a:latin typeface="Calibri"/>
                <a:cs typeface="Calibri"/>
              </a:rPr>
              <a:t>Examples</a:t>
            </a:r>
            <a:endParaRPr lang="uk-UA" sz="3200">
              <a:latin typeface="Calibri"/>
              <a:ea typeface="+mj-lt"/>
              <a:cs typeface="+mj-lt"/>
            </a:endParaRPr>
          </a:p>
        </p:txBody>
      </p:sp>
      <p:pic>
        <p:nvPicPr>
          <p:cNvPr id="4" name="Рисунок 4" descr="Зображення, що містить знак, малювання, вулиця, сидить&#10;&#10;Опис створено автоматично">
            <a:extLst>
              <a:ext uri="{FF2B5EF4-FFF2-40B4-BE49-F238E27FC236}">
                <a16:creationId xmlns:a16="http://schemas.microsoft.com/office/drawing/2014/main" id="{2E57723C-5199-4AFA-8802-C6BC504CD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5670" y="2609868"/>
            <a:ext cx="4743450" cy="1914525"/>
          </a:xfrm>
        </p:spPr>
      </p:pic>
    </p:spTree>
    <p:extLst>
      <p:ext uri="{BB962C8B-B14F-4D97-AF65-F5344CB8AC3E}">
        <p14:creationId xmlns:p14="http://schemas.microsoft.com/office/powerpoint/2010/main" val="380609903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Широкий екран</PresentationFormat>
  <Paragraphs>0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1" baseType="lpstr">
      <vt:lpstr>Тема Office</vt:lpstr>
      <vt:lpstr>Презентація PowerPoint</vt:lpstr>
      <vt:lpstr>Винятки / Exceptions</vt:lpstr>
      <vt:lpstr>Винятки / Exceptions</vt:lpstr>
      <vt:lpstr>Винятки / Exceptions</vt:lpstr>
      <vt:lpstr>Обробка винятків try, catch</vt:lpstr>
      <vt:lpstr>Створення винятків</vt:lpstr>
      <vt:lpstr>Обробка винятків</vt:lpstr>
      <vt:lpstr>Обробка винятків</vt:lpstr>
      <vt:lpstr>Приклади / Examples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/>
  <cp:lastModifiedBy/>
  <cp:revision>606</cp:revision>
  <dcterms:created xsi:type="dcterms:W3CDTF">2020-07-22T09:24:32Z</dcterms:created>
  <dcterms:modified xsi:type="dcterms:W3CDTF">2020-12-22T18:48:41Z</dcterms:modified>
</cp:coreProperties>
</file>

<file path=docProps/thumbnail.jpeg>
</file>